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3" r:id="rId1"/>
  </p:sldMasterIdLst>
  <p:notesMasterIdLst>
    <p:notesMasterId r:id="rId33"/>
  </p:notesMasterIdLst>
  <p:handoutMasterIdLst>
    <p:handoutMasterId r:id="rId34"/>
  </p:handoutMasterIdLst>
  <p:sldIdLst>
    <p:sldId id="323" r:id="rId2"/>
    <p:sldId id="434" r:id="rId3"/>
    <p:sldId id="435" r:id="rId4"/>
    <p:sldId id="436" r:id="rId5"/>
    <p:sldId id="417" r:id="rId6"/>
    <p:sldId id="413" r:id="rId7"/>
    <p:sldId id="365" r:id="rId8"/>
    <p:sldId id="401" r:id="rId9"/>
    <p:sldId id="419" r:id="rId10"/>
    <p:sldId id="404" r:id="rId11"/>
    <p:sldId id="399" r:id="rId12"/>
    <p:sldId id="441" r:id="rId13"/>
    <p:sldId id="368" r:id="rId14"/>
    <p:sldId id="432" r:id="rId15"/>
    <p:sldId id="415" r:id="rId16"/>
    <p:sldId id="370" r:id="rId17"/>
    <p:sldId id="396" r:id="rId18"/>
    <p:sldId id="372" r:id="rId19"/>
    <p:sldId id="376" r:id="rId20"/>
    <p:sldId id="373" r:id="rId21"/>
    <p:sldId id="406" r:id="rId22"/>
    <p:sldId id="402" r:id="rId23"/>
    <p:sldId id="403" r:id="rId24"/>
    <p:sldId id="397" r:id="rId25"/>
    <p:sldId id="437" r:id="rId26"/>
    <p:sldId id="438" r:id="rId27"/>
    <p:sldId id="439" r:id="rId28"/>
    <p:sldId id="440" r:id="rId29"/>
    <p:sldId id="433" r:id="rId30"/>
    <p:sldId id="382" r:id="rId31"/>
    <p:sldId id="383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800040"/>
    <a:srgbClr val="00FF00"/>
    <a:srgbClr val="800080"/>
    <a:srgbClr val="008040"/>
    <a:srgbClr val="FF00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48" autoAdjust="0"/>
    <p:restoredTop sz="98943" autoAdjust="0"/>
  </p:normalViewPr>
  <p:slideViewPr>
    <p:cSldViewPr snapToGrid="0" snapToObjects="1">
      <p:cViewPr varScale="1">
        <p:scale>
          <a:sx n="44" d="100"/>
          <a:sy n="44" d="100"/>
        </p:scale>
        <p:origin x="-27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1BB324-A5DC-074B-9A66-61C3E30014DB}" type="datetimeFigureOut">
              <a:rPr lang="en-US" smtClean="0"/>
              <a:pPr/>
              <a:t>6/4/15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52712-B581-9643-B4AB-1E72261187E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1095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6.png>
</file>

<file path=ppt/media/image17.png>
</file>

<file path=ppt/media/image18.png>
</file>

<file path=ppt/media/image53.png>
</file>

<file path=ppt/media/image77.gif>
</file>

<file path=ppt/media/image80.gif>
</file>

<file path=ppt/media/image81.gif>
</file>

<file path=ppt/media/image82.gif>
</file>

<file path=ppt/media/image93.png>
</file>

<file path=ppt/media/image94.png>
</file>

<file path=ppt/media/image95.png>
</file>

<file path=ppt/media/image9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6F493-C873-5245-B1A7-05C1DEB87A86}" type="datetimeFigureOut">
              <a:rPr lang="en-US" smtClean="0"/>
              <a:pPr/>
              <a:t>6/4/15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5B0494-9698-864F-A770-B0B06E274A5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3677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758254"/>
            <a:ext cx="6498158" cy="1311532"/>
          </a:xfrm>
        </p:spPr>
        <p:txBody>
          <a:bodyPr vert="horz" lIns="91440" tIns="45720" rIns="91440" bIns="45720" rtlCol="0" anchor="ctr" anchorCtr="1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547372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Zhongbo Kang, LANL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ubtitle 2"/>
          <p:cNvSpPr txBox="1">
            <a:spLocks/>
          </p:cNvSpPr>
          <p:nvPr userDrawn="1"/>
        </p:nvSpPr>
        <p:spPr>
          <a:xfrm>
            <a:off x="1322921" y="3809548"/>
            <a:ext cx="6498159" cy="9116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Zhongbo Kang</a:t>
            </a:r>
          </a:p>
          <a:p>
            <a:r>
              <a:rPr lang="en-US" sz="2800" dirty="0" smtClean="0"/>
              <a:t>Los Alamos National Laboratory</a:t>
            </a:r>
            <a:endParaRPr lang="en-US" sz="280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Zhongbo Kang, LANL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Zhongbo Kang, LANL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Zhongbo Kang, LANL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Zhongbo Kang, LANL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Zhongbo Kang, LANL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3600" b="0" cap="none" baseline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Zhongbo Kang, LANL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7022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Zhongbo Kang, LANL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66541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Zhongbo Kang, LANL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Zhongbo Kang, LANL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Zhongbo Kang, LANL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06/01/15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Zhongbo Kang, LANL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796" y="107576"/>
            <a:ext cx="8449434" cy="580429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effectLst>
            <a:outerShdw blurRad="190500" dist="139700" dir="2700000" algn="tl" rotWithShape="0">
              <a:schemeClr val="tx2">
                <a:lumMod val="50000"/>
                <a:lumOff val="50000"/>
                <a:alpha val="76000"/>
              </a:schemeClr>
            </a:outerShdw>
          </a:effectLst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96" y="811494"/>
            <a:ext cx="8449434" cy="56245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9275" y="6436084"/>
            <a:ext cx="10123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06/01/15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38041" y="6436084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Zhongbo Kang, LANL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5058" y="6436084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AD73320-B7C5-2046-BB1A-66D7C60C4B1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" charset="2"/>
        <a:buChar char="§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" charset="2"/>
        <a:buChar char="§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" charset="2"/>
        <a:buChar char="§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" charset="2"/>
        <a:buChar char="§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" charset="2"/>
        <a:buChar char="§"/>
        <a:defRPr sz="11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Relationship Id="rId3" Type="http://schemas.openxmlformats.org/officeDocument/2006/relationships/image" Target="../media/image4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Relationship Id="rId3" Type="http://schemas.openxmlformats.org/officeDocument/2006/relationships/image" Target="../media/image4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emf"/><Relationship Id="rId3" Type="http://schemas.openxmlformats.org/officeDocument/2006/relationships/image" Target="../media/image4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5" Type="http://schemas.openxmlformats.org/officeDocument/2006/relationships/image" Target="../media/image52.emf"/><Relationship Id="rId6" Type="http://schemas.openxmlformats.org/officeDocument/2006/relationships/image" Target="../media/image5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Relationship Id="rId3" Type="http://schemas.openxmlformats.org/officeDocument/2006/relationships/image" Target="../media/image6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7" Type="http://schemas.openxmlformats.org/officeDocument/2006/relationships/image" Target="../media/image70.emf"/><Relationship Id="rId8" Type="http://schemas.openxmlformats.org/officeDocument/2006/relationships/image" Target="../media/image71.emf"/><Relationship Id="rId9" Type="http://schemas.openxmlformats.org/officeDocument/2006/relationships/image" Target="../media/image72.emf"/><Relationship Id="rId10" Type="http://schemas.openxmlformats.org/officeDocument/2006/relationships/image" Target="../media/image7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4.emf"/><Relationship Id="rId3" Type="http://schemas.openxmlformats.org/officeDocument/2006/relationships/image" Target="../media/image7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dropbox.com/sh/kfr8g88qfmx8t8q/AAA7Y1eMnXnBnfl0vnm_usl8a?dl=0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4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7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4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4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4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2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4" Type="http://schemas.openxmlformats.org/officeDocument/2006/relationships/image" Target="../media/image85.emf"/><Relationship Id="rId5" Type="http://schemas.openxmlformats.org/officeDocument/2006/relationships/image" Target="../media/image86.emf"/><Relationship Id="rId6" Type="http://schemas.openxmlformats.org/officeDocument/2006/relationships/image" Target="../media/image87.emf"/><Relationship Id="rId7" Type="http://schemas.openxmlformats.org/officeDocument/2006/relationships/image" Target="../media/image88.emf"/><Relationship Id="rId8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emf"/><Relationship Id="rId3" Type="http://schemas.openxmlformats.org/officeDocument/2006/relationships/image" Target="../media/image9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emf"/><Relationship Id="rId3" Type="http://schemas.openxmlformats.org/officeDocument/2006/relationships/image" Target="../media/image9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6" Type="http://schemas.openxmlformats.org/officeDocument/2006/relationships/image" Target="../media/image6.emf"/><Relationship Id="rId7" Type="http://schemas.openxmlformats.org/officeDocument/2006/relationships/image" Target="../media/image7.emf"/><Relationship Id="rId8" Type="http://schemas.openxmlformats.org/officeDocument/2006/relationships/image" Target="../media/image8.emf"/><Relationship Id="rId9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6.png"/><Relationship Id="rId3" Type="http://schemas.openxmlformats.org/officeDocument/2006/relationships/image" Target="../media/image97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7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18.png"/><Relationship Id="rId5" Type="http://schemas.openxmlformats.org/officeDocument/2006/relationships/image" Target="../media/image21.emf"/><Relationship Id="rId6" Type="http://schemas.openxmlformats.org/officeDocument/2006/relationships/image" Target="../media/image22.emf"/><Relationship Id="rId7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3.emf"/><Relationship Id="rId12" Type="http://schemas.openxmlformats.org/officeDocument/2006/relationships/image" Target="../media/image34.emf"/><Relationship Id="rId13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8" Type="http://schemas.openxmlformats.org/officeDocument/2006/relationships/image" Target="../media/image30.emf"/><Relationship Id="rId9" Type="http://schemas.openxmlformats.org/officeDocument/2006/relationships/image" Target="../media/image31.emf"/><Relationship Id="rId10" Type="http://schemas.openxmlformats.org/officeDocument/2006/relationships/image" Target="../media/image3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6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6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2101" y="1623575"/>
            <a:ext cx="7604592" cy="1172935"/>
          </a:xfrm>
        </p:spPr>
        <p:txBody>
          <a:bodyPr>
            <a:normAutofit/>
          </a:bodyPr>
          <a:lstStyle/>
          <a:p>
            <a:r>
              <a:rPr lang="en-US" sz="2600" dirty="0" smtClean="0"/>
              <a:t>QCD structure of the nucleon and spin physics</a:t>
            </a:r>
            <a:br>
              <a:rPr lang="en-US" sz="2600" dirty="0" smtClean="0"/>
            </a:br>
            <a:r>
              <a:rPr lang="en-US" sz="2000" dirty="0" smtClean="0"/>
              <a:t>Lecture 5 &amp; 6: TMD factorization and phenomenology</a:t>
            </a: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HUGS 2015, Jefferson Lab</a:t>
            </a:r>
          </a:p>
          <a:p>
            <a:r>
              <a:rPr lang="en-US" dirty="0" smtClean="0"/>
              <a:t>June 4,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646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prediction: </a:t>
            </a:r>
            <a:r>
              <a:rPr lang="en-US" dirty="0" err="1" smtClean="0"/>
              <a:t>Drell</a:t>
            </a:r>
            <a:r>
              <a:rPr lang="en-US" dirty="0" smtClean="0"/>
              <a:t>-Yan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Sivers</a:t>
            </a:r>
            <a:r>
              <a:rPr lang="en-US" dirty="0"/>
              <a:t> effect: still </a:t>
            </a:r>
            <a:r>
              <a:rPr lang="en-US" dirty="0" smtClean="0"/>
              <a:t>need </a:t>
            </a:r>
            <a:r>
              <a:rPr lang="en-US" dirty="0" err="1"/>
              <a:t>Drell</a:t>
            </a:r>
            <a:r>
              <a:rPr lang="en-US" dirty="0"/>
              <a:t>-Yan to verify the sign change, thus fully understand the mechanism of the </a:t>
            </a:r>
            <a:r>
              <a:rPr lang="en-US" dirty="0" smtClean="0"/>
              <a:t>SSAs</a:t>
            </a:r>
          </a:p>
          <a:p>
            <a:r>
              <a:rPr lang="en-US" dirty="0" smtClean="0"/>
              <a:t>Reverse the sign of </a:t>
            </a:r>
            <a:r>
              <a:rPr lang="en-US" dirty="0" err="1" smtClean="0"/>
              <a:t>Sivers</a:t>
            </a:r>
            <a:r>
              <a:rPr lang="en-US" dirty="0" smtClean="0"/>
              <a:t> function from SIDIS and make predictions for </a:t>
            </a:r>
            <a:r>
              <a:rPr lang="en-US" dirty="0" err="1" smtClean="0"/>
              <a:t>Drell</a:t>
            </a:r>
            <a:r>
              <a:rPr lang="en-US" dirty="0" smtClean="0"/>
              <a:t>-Yan production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7512" y="2650331"/>
            <a:ext cx="2908001" cy="36107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962" y="2979681"/>
            <a:ext cx="3940265" cy="121000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2962" y="5061744"/>
            <a:ext cx="3466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Q = Lepton pair with invariant mass 4 – 9 </a:t>
            </a:r>
            <a:r>
              <a:rPr lang="en-US" b="1" dirty="0" err="1" smtClean="0">
                <a:solidFill>
                  <a:srgbClr val="FF0000"/>
                </a:solidFill>
              </a:rPr>
              <a:t>GeV</a:t>
            </a:r>
            <a:endParaRPr lang="en-US" b="1" dirty="0" smtClean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394039" y="2328683"/>
            <a:ext cx="15740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</a:rPr>
              <a:t>Kang, </a:t>
            </a:r>
            <a:r>
              <a:rPr lang="en-US" sz="1400" dirty="0" err="1" smtClean="0">
                <a:solidFill>
                  <a:srgbClr val="0000FF"/>
                </a:solidFill>
              </a:rPr>
              <a:t>Qiu</a:t>
            </a:r>
            <a:r>
              <a:rPr lang="en-US" sz="1400" dirty="0" smtClean="0">
                <a:solidFill>
                  <a:srgbClr val="0000FF"/>
                </a:solidFill>
              </a:rPr>
              <a:t>, 2010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2378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Energy dependence of TMDs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 far the predictions are based on </a:t>
            </a:r>
            <a:r>
              <a:rPr lang="en-US" dirty="0" smtClean="0">
                <a:solidFill>
                  <a:srgbClr val="FF0000"/>
                </a:solidFill>
              </a:rPr>
              <a:t>leading order </a:t>
            </a:r>
            <a:r>
              <a:rPr lang="en-US" dirty="0" err="1" smtClean="0">
                <a:solidFill>
                  <a:srgbClr val="FF0000"/>
                </a:solidFill>
              </a:rPr>
              <a:t>parton</a:t>
            </a:r>
            <a:r>
              <a:rPr lang="en-US" dirty="0" smtClean="0">
                <a:solidFill>
                  <a:srgbClr val="FF0000"/>
                </a:solidFill>
              </a:rPr>
              <a:t> model</a:t>
            </a:r>
          </a:p>
          <a:p>
            <a:r>
              <a:rPr lang="en-US" dirty="0" smtClean="0"/>
              <a:t>Experiments operate in very different kinematic ranges</a:t>
            </a:r>
          </a:p>
          <a:p>
            <a:pPr lvl="1"/>
            <a:r>
              <a:rPr lang="en-US" dirty="0" smtClean="0"/>
              <a:t>Typical hard scale Q is different: Q ~ 1 – 3 </a:t>
            </a:r>
            <a:r>
              <a:rPr lang="en-US" dirty="0" err="1" smtClean="0"/>
              <a:t>GeV</a:t>
            </a:r>
            <a:r>
              <a:rPr lang="en-US" dirty="0" smtClean="0"/>
              <a:t> in SIDIS, Q ~ 4 – 90 </a:t>
            </a:r>
            <a:r>
              <a:rPr lang="en-US" dirty="0" err="1" smtClean="0"/>
              <a:t>GeV</a:t>
            </a:r>
            <a:r>
              <a:rPr lang="en-US" dirty="0" smtClean="0"/>
              <a:t> in </a:t>
            </a:r>
            <a:r>
              <a:rPr lang="en-US" dirty="0" err="1" smtClean="0"/>
              <a:t>pp</a:t>
            </a:r>
            <a:endParaRPr lang="en-US" dirty="0" smtClean="0"/>
          </a:p>
          <a:p>
            <a:pPr lvl="1"/>
            <a:r>
              <a:rPr lang="en-US" dirty="0" smtClean="0"/>
              <a:t>Also center-of-mass energy is different</a:t>
            </a:r>
          </a:p>
          <a:p>
            <a:r>
              <a:rPr lang="en-US" dirty="0" smtClean="0"/>
              <a:t>Such energy dependence (evolution) has to be taken into account for any reliable QCD description/prediction</a:t>
            </a:r>
          </a:p>
          <a:p>
            <a:r>
              <a:rPr lang="en-US" dirty="0" smtClean="0"/>
              <a:t>Both collinear PDFs and TMDs depend on the energy scale Q at which they are measured, such dependences are governed by QCD evolution equations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158" y="4957535"/>
            <a:ext cx="1485900" cy="317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271" y="4957535"/>
            <a:ext cx="990600" cy="3175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39156" y="4517571"/>
            <a:ext cx="1972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Collinear PDFs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927872" y="4517571"/>
            <a:ext cx="1972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TMDs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597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QCD evolution: meaning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Evolution = include important </a:t>
            </a:r>
            <a:r>
              <a:rPr lang="en-US" dirty="0" err="1"/>
              <a:t>perturbative</a:t>
            </a:r>
            <a:r>
              <a:rPr lang="en-US" dirty="0"/>
              <a:t> corrections</a:t>
            </a:r>
          </a:p>
          <a:p>
            <a:pPr lvl="1"/>
            <a:r>
              <a:rPr lang="en-US" dirty="0" smtClean="0"/>
              <a:t>DGLAP evolution of collinear PDFs: what it does is to </a:t>
            </a:r>
            <a:r>
              <a:rPr lang="en-US" dirty="0" err="1" smtClean="0"/>
              <a:t>resum</a:t>
            </a:r>
            <a:r>
              <a:rPr lang="en-US" dirty="0" smtClean="0"/>
              <a:t> the so-called single logarithms in the higher order </a:t>
            </a:r>
            <a:r>
              <a:rPr lang="en-US" dirty="0" err="1" smtClean="0"/>
              <a:t>perturbative</a:t>
            </a:r>
            <a:r>
              <a:rPr lang="en-US" dirty="0" smtClean="0"/>
              <a:t> calculations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TMD factorization works in the situation where there are two observed momenta in the process, Q&gt;&gt;</a:t>
            </a:r>
            <a:r>
              <a:rPr lang="en-US" dirty="0" err="1" smtClean="0"/>
              <a:t>qt</a:t>
            </a:r>
            <a:r>
              <a:rPr lang="en-US" dirty="0" smtClean="0"/>
              <a:t>: what it does is to </a:t>
            </a:r>
            <a:r>
              <a:rPr lang="en-US" dirty="0" err="1" smtClean="0"/>
              <a:t>resum</a:t>
            </a:r>
            <a:r>
              <a:rPr lang="en-US" dirty="0" smtClean="0"/>
              <a:t> the so-called double logarithms in the higher order </a:t>
            </a:r>
            <a:r>
              <a:rPr lang="en-US" dirty="0" err="1" smtClean="0"/>
              <a:t>perturbative</a:t>
            </a:r>
            <a:r>
              <a:rPr lang="en-US" dirty="0" smtClean="0"/>
              <a:t> corrections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114" y="1841365"/>
            <a:ext cx="4238172" cy="1613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8971" y="4771571"/>
            <a:ext cx="5729713" cy="168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14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QCD evolution of collinear PDFs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Collinear </a:t>
            </a:r>
            <a:r>
              <a:rPr lang="en-US" dirty="0" err="1" smtClean="0"/>
              <a:t>parton</a:t>
            </a:r>
            <a:r>
              <a:rPr lang="en-US" dirty="0" smtClean="0"/>
              <a:t> distribution depends on the resolution scale: described very well by DGLAP evolution equations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996" y="1754897"/>
            <a:ext cx="1854200" cy="154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4406" y="1754897"/>
            <a:ext cx="2108200" cy="218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573" y="1570747"/>
            <a:ext cx="368300" cy="3683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8706" y="1570747"/>
            <a:ext cx="1155700" cy="368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4772" y="3211285"/>
            <a:ext cx="5588820" cy="377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909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Main difference between collinear and TMD evolution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Collinear evolution (DGLAP): the evolution kernel is </a:t>
            </a:r>
            <a:r>
              <a:rPr lang="en-US" dirty="0" smtClean="0">
                <a:solidFill>
                  <a:srgbClr val="FF0000"/>
                </a:solidFill>
              </a:rPr>
              <a:t>purely </a:t>
            </a:r>
            <a:r>
              <a:rPr lang="en-US" dirty="0" err="1" smtClean="0">
                <a:solidFill>
                  <a:srgbClr val="FF0000"/>
                </a:solidFill>
              </a:rPr>
              <a:t>perturbative</a:t>
            </a:r>
            <a:endParaRPr lang="en-US" dirty="0" smtClean="0">
              <a:solidFill>
                <a:srgbClr val="FF0000"/>
              </a:solidFill>
            </a:endParaRPr>
          </a:p>
          <a:p>
            <a:pPr marL="34925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4"/>
            <a:endParaRPr lang="en-US" dirty="0" smtClean="0"/>
          </a:p>
          <a:p>
            <a:r>
              <a:rPr lang="en-US" dirty="0" smtClean="0"/>
              <a:t>TMD evolution: the evolution kernels are not. They contain non-</a:t>
            </a:r>
            <a:r>
              <a:rPr lang="en-US" dirty="0" err="1" smtClean="0"/>
              <a:t>perturbative</a:t>
            </a:r>
            <a:r>
              <a:rPr lang="en-US" dirty="0" smtClean="0"/>
              <a:t> component, which </a:t>
            </a:r>
            <a:r>
              <a:rPr lang="en-US" dirty="0"/>
              <a:t>makes the evolution much more complicated but one can learn </a:t>
            </a:r>
            <a:r>
              <a:rPr lang="en-US" dirty="0" smtClean="0"/>
              <a:t>more</a:t>
            </a:r>
          </a:p>
          <a:p>
            <a:pPr lvl="1"/>
            <a:r>
              <a:rPr lang="en-US" dirty="0" err="1" smtClean="0"/>
              <a:t>Kt</a:t>
            </a:r>
            <a:r>
              <a:rPr lang="en-US" dirty="0" smtClean="0"/>
              <a:t> can run into non-</a:t>
            </a:r>
            <a:r>
              <a:rPr lang="en-US" dirty="0" err="1" smtClean="0"/>
              <a:t>perturbative</a:t>
            </a:r>
            <a:r>
              <a:rPr lang="en-US" dirty="0" smtClean="0"/>
              <a:t> region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8" y="1640114"/>
            <a:ext cx="5803900" cy="8636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57" y="5053680"/>
            <a:ext cx="1600200" cy="3175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121" y="5040980"/>
            <a:ext cx="1638300" cy="3302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78" y="2728112"/>
            <a:ext cx="1028700" cy="3175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869" y="2715412"/>
            <a:ext cx="1092200" cy="3302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187" y="2728112"/>
            <a:ext cx="2006600" cy="3302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705" y="5053680"/>
            <a:ext cx="2705100" cy="3302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V="1">
            <a:off x="2454648" y="2870215"/>
            <a:ext cx="7810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354800" y="2874155"/>
            <a:ext cx="7810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6006793" y="5207900"/>
            <a:ext cx="7810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454648" y="5187464"/>
            <a:ext cx="78106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601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965804" y="3014297"/>
            <a:ext cx="3431075" cy="969264"/>
          </a:xfrm>
          <a:prstGeom prst="rect">
            <a:avLst/>
          </a:prstGeom>
          <a:solidFill>
            <a:schemeClr val="tx2">
              <a:lumMod val="25000"/>
              <a:lumOff val="75000"/>
              <a:alpha val="92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270112" y="3215001"/>
            <a:ext cx="1469356" cy="639959"/>
          </a:xfrm>
          <a:prstGeom prst="rect">
            <a:avLst/>
          </a:prstGeom>
          <a:solidFill>
            <a:schemeClr val="accent4">
              <a:lumMod val="60000"/>
              <a:lumOff val="40000"/>
              <a:alpha val="84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>
            <a:spLocks/>
          </p:cNvSpPr>
          <p:nvPr/>
        </p:nvSpPr>
        <p:spPr>
          <a:xfrm>
            <a:off x="6643354" y="3014297"/>
            <a:ext cx="2432304" cy="969264"/>
          </a:xfrm>
          <a:prstGeom prst="rect">
            <a:avLst/>
          </a:prstGeom>
          <a:solidFill>
            <a:schemeClr val="accent5">
              <a:lumMod val="60000"/>
              <a:lumOff val="40000"/>
              <a:alpha val="92000"/>
            </a:schemeClr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1810614" y="3925027"/>
            <a:ext cx="379124" cy="7173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758302" y="4002519"/>
            <a:ext cx="0" cy="8343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831222" y="4021477"/>
            <a:ext cx="369132" cy="7173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TMD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We have a TMD above measured at a scale Q. It is easier to deal in the Fourier transformed space (convolution → product)</a:t>
            </a:r>
          </a:p>
          <a:p>
            <a:pPr lvl="1"/>
            <a:endParaRPr lang="en-US" dirty="0"/>
          </a:p>
          <a:p>
            <a:r>
              <a:rPr lang="en-US" dirty="0" smtClean="0"/>
              <a:t>QCD evolution of TMDs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7985" y="977900"/>
            <a:ext cx="1485900" cy="317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600" y="2051957"/>
            <a:ext cx="5118100" cy="685800"/>
          </a:xfrm>
          <a:prstGeom prst="rect">
            <a:avLst/>
          </a:prstGeom>
        </p:spPr>
      </p:pic>
      <p:pic>
        <p:nvPicPr>
          <p:cNvPr id="13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" y="3182026"/>
            <a:ext cx="9048750" cy="69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785454" y="4631237"/>
            <a:ext cx="19714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Evolution of longitudinal/collinear part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477985" y="4851362"/>
            <a:ext cx="1971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Evolution of transverse part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103486" y="4691305"/>
            <a:ext cx="29009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Non-</a:t>
            </a:r>
            <a:r>
              <a:rPr lang="en-US" dirty="0" err="1" smtClean="0"/>
              <a:t>perturbative</a:t>
            </a:r>
            <a:r>
              <a:rPr lang="en-US" dirty="0" smtClean="0"/>
              <a:t> part has to be fitted to experimental data </a:t>
            </a:r>
          </a:p>
        </p:txBody>
      </p:sp>
    </p:spTree>
    <p:extLst>
      <p:ext uri="{BB962C8B-B14F-4D97-AF65-F5344CB8AC3E}">
        <p14:creationId xmlns:p14="http://schemas.microsoft.com/office/powerpoint/2010/main" val="2078635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600" dirty="0" smtClean="0"/>
              <a:t>TMD evolution works: multiplicity distribution in SIDIS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Comparison to COMPASS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007" y="1411049"/>
            <a:ext cx="4225327" cy="50250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76" y="1411049"/>
            <a:ext cx="4225327" cy="502503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419714" y="958334"/>
            <a:ext cx="29895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</a:rPr>
              <a:t>Echevarria</a:t>
            </a:r>
            <a:r>
              <a:rPr lang="en-US" sz="1400" dirty="0">
                <a:solidFill>
                  <a:srgbClr val="0000FF"/>
                </a:solidFill>
              </a:rPr>
              <a:t>, </a:t>
            </a:r>
            <a:r>
              <a:rPr lang="en-US" sz="1400" dirty="0" err="1">
                <a:solidFill>
                  <a:srgbClr val="0000FF"/>
                </a:solidFill>
              </a:rPr>
              <a:t>Idilbi</a:t>
            </a:r>
            <a:r>
              <a:rPr lang="en-US" sz="1400" dirty="0">
                <a:solidFill>
                  <a:srgbClr val="0000FF"/>
                </a:solidFill>
              </a:rPr>
              <a:t>, Kang, </a:t>
            </a:r>
            <a:r>
              <a:rPr lang="en-US" sz="1400" dirty="0" err="1">
                <a:solidFill>
                  <a:srgbClr val="0000FF"/>
                </a:solidFill>
              </a:rPr>
              <a:t>Vitev</a:t>
            </a:r>
            <a:r>
              <a:rPr lang="en-US" sz="1400" dirty="0">
                <a:solidFill>
                  <a:srgbClr val="0000FF"/>
                </a:solidFill>
              </a:rPr>
              <a:t>, 14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93624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dirty="0" smtClean="0"/>
              <a:t>TMD evolution works: </a:t>
            </a:r>
            <a:r>
              <a:rPr lang="en-US" sz="2600" dirty="0" err="1" smtClean="0"/>
              <a:t>Drell</a:t>
            </a:r>
            <a:r>
              <a:rPr lang="en-US" sz="2600" dirty="0" smtClean="0"/>
              <a:t>-Yan and W/Z production</a:t>
            </a:r>
            <a:endParaRPr lang="en-US" sz="2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Comparison with DY, W/Z </a:t>
            </a:r>
            <a:r>
              <a:rPr lang="en-US" dirty="0" err="1" smtClean="0"/>
              <a:t>pt</a:t>
            </a:r>
            <a:r>
              <a:rPr lang="en-US" dirty="0" smtClean="0"/>
              <a:t> distribution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469" y="1372745"/>
            <a:ext cx="3114060" cy="26654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404" y="1319964"/>
            <a:ext cx="3131654" cy="27182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469" y="4083004"/>
            <a:ext cx="3122857" cy="271820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953405" y="4379339"/>
            <a:ext cx="313165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Works for SIDIS, DY, and W/Z in all the energy ranges 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Make predictions for future </a:t>
            </a:r>
            <a:r>
              <a:rPr lang="en-US" dirty="0" err="1" smtClean="0"/>
              <a:t>JLab</a:t>
            </a:r>
            <a:r>
              <a:rPr lang="en-US" dirty="0" smtClean="0"/>
              <a:t> 12, COMPASS, </a:t>
            </a:r>
            <a:r>
              <a:rPr lang="en-US" dirty="0" err="1" smtClean="0"/>
              <a:t>Fermilab</a:t>
            </a:r>
            <a:r>
              <a:rPr lang="en-US" dirty="0" smtClean="0"/>
              <a:t>, RHIC experiments </a:t>
            </a:r>
            <a:endParaRPr lang="en-US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816" y="2194444"/>
            <a:ext cx="718285" cy="193087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916" y="2490874"/>
            <a:ext cx="718285" cy="193087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9091" y="2795506"/>
            <a:ext cx="718285" cy="193087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392" y="3044036"/>
            <a:ext cx="718285" cy="193087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687" y="2136775"/>
            <a:ext cx="795876" cy="250756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782" y="5654174"/>
            <a:ext cx="795876" cy="250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90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Extract </a:t>
            </a:r>
            <a:r>
              <a:rPr lang="en-US" dirty="0" err="1" smtClean="0"/>
              <a:t>Sivers</a:t>
            </a:r>
            <a:r>
              <a:rPr lang="en-US" dirty="0" smtClean="0"/>
              <a:t> function with energy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of the fit: </a:t>
            </a:r>
            <a:r>
              <a:rPr lang="en-US" dirty="0" err="1" smtClean="0"/>
              <a:t>JLab</a:t>
            </a:r>
            <a:r>
              <a:rPr lang="en-US" dirty="0" smtClean="0"/>
              <a:t>, HERMES, COMPASS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801" y="2493818"/>
            <a:ext cx="2490952" cy="3213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796" y="1587737"/>
            <a:ext cx="5591760" cy="484834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419714" y="1266111"/>
            <a:ext cx="29895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>
                <a:solidFill>
                  <a:srgbClr val="0000FF"/>
                </a:solidFill>
              </a:rPr>
              <a:t>Echevarria</a:t>
            </a:r>
            <a:r>
              <a:rPr lang="en-US" sz="1400" dirty="0">
                <a:solidFill>
                  <a:srgbClr val="0000FF"/>
                </a:solidFill>
              </a:rPr>
              <a:t>, </a:t>
            </a:r>
            <a:r>
              <a:rPr lang="en-US" sz="1400" dirty="0" err="1">
                <a:solidFill>
                  <a:srgbClr val="0000FF"/>
                </a:solidFill>
              </a:rPr>
              <a:t>Idilbi</a:t>
            </a:r>
            <a:r>
              <a:rPr lang="en-US" sz="1400" dirty="0">
                <a:solidFill>
                  <a:srgbClr val="0000FF"/>
                </a:solidFill>
              </a:rPr>
              <a:t>, Kang, </a:t>
            </a:r>
            <a:r>
              <a:rPr lang="en-US" sz="1400" dirty="0" err="1">
                <a:solidFill>
                  <a:srgbClr val="0000FF"/>
                </a:solidFill>
              </a:rPr>
              <a:t>Vitev</a:t>
            </a:r>
            <a:r>
              <a:rPr lang="en-US" sz="1400" dirty="0">
                <a:solidFill>
                  <a:srgbClr val="0000FF"/>
                </a:solidFill>
              </a:rPr>
              <a:t>, 14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45381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QCD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evolution does</a:t>
            </a:r>
          </a:p>
          <a:p>
            <a:pPr lvl="1"/>
            <a:r>
              <a:rPr lang="en-US" dirty="0" smtClean="0"/>
              <a:t>Spread out the distribution to much larger </a:t>
            </a:r>
            <a:r>
              <a:rPr lang="en-US" dirty="0" err="1" smtClean="0"/>
              <a:t>kt</a:t>
            </a:r>
            <a:endParaRPr lang="en-US" dirty="0" smtClean="0"/>
          </a:p>
          <a:p>
            <a:pPr lvl="1"/>
            <a:r>
              <a:rPr lang="en-US" dirty="0" smtClean="0"/>
              <a:t>At low </a:t>
            </a:r>
            <a:r>
              <a:rPr lang="en-US" dirty="0" err="1" smtClean="0"/>
              <a:t>kt</a:t>
            </a:r>
            <a:r>
              <a:rPr lang="en-US" dirty="0" smtClean="0"/>
              <a:t>, the distribution decreases due to this spread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6" name="Picture 5" descr="u-pdf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894" y="2415103"/>
            <a:ext cx="6302088" cy="331772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236797" y="1981521"/>
            <a:ext cx="38388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</a:rPr>
              <a:t>Based on </a:t>
            </a:r>
            <a:r>
              <a:rPr lang="en-US" sz="1400" dirty="0" err="1" smtClean="0">
                <a:solidFill>
                  <a:srgbClr val="0000FF"/>
                </a:solidFill>
              </a:rPr>
              <a:t>Echevarria</a:t>
            </a:r>
            <a:r>
              <a:rPr lang="en-US" sz="1400" dirty="0">
                <a:solidFill>
                  <a:srgbClr val="0000FF"/>
                </a:solidFill>
              </a:rPr>
              <a:t>, </a:t>
            </a:r>
            <a:r>
              <a:rPr lang="en-US" sz="1400" dirty="0" err="1">
                <a:solidFill>
                  <a:srgbClr val="0000FF"/>
                </a:solidFill>
              </a:rPr>
              <a:t>Idilbi</a:t>
            </a:r>
            <a:r>
              <a:rPr lang="en-US" sz="1400" dirty="0">
                <a:solidFill>
                  <a:srgbClr val="0000FF"/>
                </a:solidFill>
              </a:rPr>
              <a:t>, Kang, </a:t>
            </a:r>
            <a:r>
              <a:rPr lang="en-US" sz="1400" dirty="0" err="1">
                <a:solidFill>
                  <a:srgbClr val="0000FF"/>
                </a:solidFill>
              </a:rPr>
              <a:t>Vitev</a:t>
            </a:r>
            <a:r>
              <a:rPr lang="en-US" sz="1400" dirty="0">
                <a:solidFill>
                  <a:srgbClr val="0000FF"/>
                </a:solidFill>
              </a:rPr>
              <a:t>, 14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83778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Operator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the first part of this lecture, I continue the discussion about operator analysis to figure out how many distributions are needed to characterize the nucleon structure</a:t>
            </a:r>
          </a:p>
          <a:p>
            <a:r>
              <a:rPr lang="en-US" dirty="0" smtClean="0"/>
              <a:t>I provide a detailed study for spin-0 particle</a:t>
            </a:r>
          </a:p>
          <a:p>
            <a:r>
              <a:rPr lang="en-US" dirty="0" smtClean="0"/>
              <a:t>I briefly discuss the case for spin-1/2 particle</a:t>
            </a:r>
          </a:p>
          <a:p>
            <a:r>
              <a:rPr lang="en-US" dirty="0" smtClean="0"/>
              <a:t>For details, see </a:t>
            </a:r>
          </a:p>
          <a:p>
            <a:pPr lvl="1"/>
            <a:r>
              <a:rPr lang="en-US" dirty="0" smtClean="0"/>
              <a:t>Mulders, </a:t>
            </a:r>
            <a:r>
              <a:rPr lang="en-US" dirty="0" err="1" smtClean="0"/>
              <a:t>Tangerman</a:t>
            </a:r>
            <a:r>
              <a:rPr lang="en-US" dirty="0" smtClean="0"/>
              <a:t> </a:t>
            </a:r>
            <a:r>
              <a:rPr lang="en-US" dirty="0" err="1" smtClean="0"/>
              <a:t>hep</a:t>
            </a:r>
            <a:r>
              <a:rPr lang="en-US" dirty="0" err="1"/>
              <a:t>-ph</a:t>
            </a:r>
            <a:r>
              <a:rPr lang="en-US" dirty="0"/>
              <a:t>/</a:t>
            </a:r>
            <a:r>
              <a:rPr lang="en-US" dirty="0" smtClean="0"/>
              <a:t>9403227</a:t>
            </a:r>
          </a:p>
          <a:p>
            <a:pPr lvl="1"/>
            <a:r>
              <a:rPr lang="en-US" dirty="0" smtClean="0"/>
              <a:t>Mulders, </a:t>
            </a:r>
            <a:r>
              <a:rPr lang="en-US" dirty="0" err="1" smtClean="0"/>
              <a:t>Tangerman</a:t>
            </a:r>
            <a:r>
              <a:rPr lang="en-US" dirty="0"/>
              <a:t> </a:t>
            </a:r>
            <a:r>
              <a:rPr lang="en-US" dirty="0" err="1"/>
              <a:t>hep-ph</a:t>
            </a:r>
            <a:r>
              <a:rPr lang="en-US" dirty="0"/>
              <a:t>/</a:t>
            </a:r>
            <a:r>
              <a:rPr lang="en-US" dirty="0" smtClean="0"/>
              <a:t>9510301</a:t>
            </a:r>
          </a:p>
          <a:p>
            <a:r>
              <a:rPr lang="en-US" dirty="0" smtClean="0"/>
              <a:t>The next slide continues after I mentioned gauge </a:t>
            </a:r>
            <a:r>
              <a:rPr lang="en-US" dirty="0" smtClean="0"/>
              <a:t>link</a:t>
            </a:r>
          </a:p>
          <a:p>
            <a:endParaRPr lang="en-US" dirty="0"/>
          </a:p>
          <a:p>
            <a:r>
              <a:rPr lang="en-US" dirty="0" smtClean="0"/>
              <a:t>NOTE: all the lecture notes are here</a:t>
            </a:r>
          </a:p>
          <a:p>
            <a:r>
              <a:rPr lang="en-US" u="sng" dirty="0">
                <a:hlinkClick r:id="rId2"/>
              </a:rPr>
              <a:t>https://www.dropbox.com/sh/kfr8g88qfmx8t8q/AAA7Y1eMnXnBnfl0vnm_usl8a?dl=0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71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the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Visualization of the </a:t>
            </a:r>
            <a:r>
              <a:rPr lang="en-US" dirty="0" err="1" smtClean="0"/>
              <a:t>Sivers</a:t>
            </a:r>
            <a:r>
              <a:rPr lang="en-US" dirty="0" smtClean="0"/>
              <a:t> effect for d quark</a:t>
            </a:r>
          </a:p>
          <a:p>
            <a:pPr lvl="1"/>
            <a:r>
              <a:rPr lang="en-US" dirty="0" smtClean="0"/>
              <a:t>d quark </a:t>
            </a:r>
            <a:r>
              <a:rPr lang="en-US" dirty="0" err="1" smtClean="0"/>
              <a:t>Sivers</a:t>
            </a:r>
            <a:r>
              <a:rPr lang="en-US" dirty="0" smtClean="0"/>
              <a:t> is positive, and thus leads to more d quark moves to the left</a:t>
            </a:r>
          </a:p>
          <a:p>
            <a:pPr lvl="1"/>
            <a:r>
              <a:rPr lang="en-US" dirty="0" smtClean="0"/>
              <a:t>Let us visualize how this shift changes as energy scale Q</a:t>
            </a:r>
            <a:r>
              <a:rPr lang="en-US" baseline="30000" dirty="0" smtClean="0"/>
              <a:t>2</a:t>
            </a:r>
            <a:r>
              <a:rPr lang="en-US" dirty="0" smtClean="0"/>
              <a:t> changes: from 2 to 100 GeV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2386895" y="2662108"/>
            <a:ext cx="4289689" cy="4107537"/>
            <a:chOff x="2386895" y="2662108"/>
            <a:chExt cx="4289689" cy="4107537"/>
          </a:xfrm>
        </p:grpSpPr>
        <p:pic>
          <p:nvPicPr>
            <p:cNvPr id="5" name="Picture 4" descr="simcondq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895" y="2662108"/>
              <a:ext cx="4289689" cy="4107537"/>
            </a:xfrm>
            <a:prstGeom prst="rect">
              <a:avLst/>
            </a:prstGeom>
          </p:spPr>
        </p:pic>
        <p:pic>
          <p:nvPicPr>
            <p:cNvPr id="6" name="Picture 5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8066" y="6296384"/>
              <a:ext cx="279400" cy="279400"/>
            </a:xfrm>
            <a:prstGeom prst="rect">
              <a:avLst/>
            </a:prstGeom>
          </p:spPr>
        </p:pic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74851" y="4440645"/>
              <a:ext cx="266700" cy="317500"/>
            </a:xfrm>
            <a:prstGeom prst="rect">
              <a:avLst/>
            </a:prstGeom>
          </p:spPr>
        </p:pic>
      </p:grpSp>
      <p:sp>
        <p:nvSpPr>
          <p:cNvPr id="10" name="Rectangle 9"/>
          <p:cNvSpPr/>
          <p:nvPr/>
        </p:nvSpPr>
        <p:spPr>
          <a:xfrm>
            <a:off x="4776348" y="1974334"/>
            <a:ext cx="41725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</a:rPr>
              <a:t>All visualizations are based on the results from </a:t>
            </a:r>
          </a:p>
          <a:p>
            <a:r>
              <a:rPr lang="en-US" sz="1400" dirty="0" err="1" smtClean="0">
                <a:solidFill>
                  <a:srgbClr val="0000FF"/>
                </a:solidFill>
              </a:rPr>
              <a:t>Echevarria</a:t>
            </a:r>
            <a:r>
              <a:rPr lang="en-US" sz="1400" dirty="0">
                <a:solidFill>
                  <a:srgbClr val="0000FF"/>
                </a:solidFill>
              </a:rPr>
              <a:t>, </a:t>
            </a:r>
            <a:r>
              <a:rPr lang="en-US" sz="1400" dirty="0" err="1">
                <a:solidFill>
                  <a:srgbClr val="0000FF"/>
                </a:solidFill>
              </a:rPr>
              <a:t>Idilbi</a:t>
            </a:r>
            <a:r>
              <a:rPr lang="en-US" sz="1400" dirty="0">
                <a:solidFill>
                  <a:srgbClr val="0000FF"/>
                </a:solidFill>
              </a:rPr>
              <a:t>, Kang, </a:t>
            </a:r>
            <a:r>
              <a:rPr lang="en-US" sz="1400" dirty="0" err="1">
                <a:solidFill>
                  <a:srgbClr val="0000FF"/>
                </a:solidFill>
              </a:rPr>
              <a:t>Vitev</a:t>
            </a:r>
            <a:r>
              <a:rPr lang="en-US" sz="1400" dirty="0">
                <a:solidFill>
                  <a:srgbClr val="0000FF"/>
                </a:solidFill>
              </a:rPr>
              <a:t>, 14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90377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for u-quark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 quark is negative = prefer to the right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104434" y="1561952"/>
            <a:ext cx="4612514" cy="4416654"/>
            <a:chOff x="2104434" y="1561952"/>
            <a:chExt cx="4612514" cy="4416654"/>
          </a:xfrm>
        </p:grpSpPr>
        <p:pic>
          <p:nvPicPr>
            <p:cNvPr id="5" name="Picture 4" descr="simcon.g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4434" y="1561952"/>
              <a:ext cx="4612514" cy="4416654"/>
            </a:xfrm>
            <a:prstGeom prst="rect">
              <a:avLst/>
            </a:prstGeom>
          </p:spPr>
        </p:pic>
        <p:pic>
          <p:nvPicPr>
            <p:cNvPr id="6" name="Picture 5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8366" y="5505815"/>
              <a:ext cx="279400" cy="279400"/>
            </a:xfrm>
            <a:prstGeom prst="rect">
              <a:avLst/>
            </a:prstGeom>
          </p:spPr>
        </p:pic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8151" y="3467232"/>
              <a:ext cx="266700" cy="317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23506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im3Ddq-fix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726" y="974264"/>
            <a:ext cx="5981700" cy="4940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view: d quark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00" y="5226415"/>
            <a:ext cx="2794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184" y="4620328"/>
            <a:ext cx="2667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671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im3D-fix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584" y="1352546"/>
            <a:ext cx="5994400" cy="4914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view: u quark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492" y="5546805"/>
            <a:ext cx="279400" cy="2794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348" y="4904432"/>
            <a:ext cx="2667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517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 </a:t>
            </a:r>
            <a:r>
              <a:rPr lang="en-US" dirty="0" err="1" smtClean="0"/>
              <a:t>Sivers</a:t>
            </a:r>
            <a:r>
              <a:rPr lang="en-US" dirty="0" smtClean="0"/>
              <a:t> asymmetry with energy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redictions for future DY experiments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9" y="3726048"/>
            <a:ext cx="3106257" cy="24711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659" y="3657405"/>
            <a:ext cx="3106257" cy="25405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8566" y="3671878"/>
            <a:ext cx="2997092" cy="251080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55739" y="3287554"/>
            <a:ext cx="1422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COMPASS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314154" y="3277559"/>
            <a:ext cx="1422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Fermilab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407484" y="3277559"/>
            <a:ext cx="1059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RHIC</a:t>
            </a:r>
            <a:endParaRPr lang="en-US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08" y="4125907"/>
            <a:ext cx="1524000" cy="2413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088" y="4144865"/>
            <a:ext cx="1524000" cy="2413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532" y="4751516"/>
            <a:ext cx="1460500" cy="2413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38301" y="1452555"/>
            <a:ext cx="3940265" cy="12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016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Phenomenology of </a:t>
            </a:r>
            <a:r>
              <a:rPr lang="en-US" sz="2400" dirty="0" err="1" smtClean="0"/>
              <a:t>transversity</a:t>
            </a:r>
            <a:r>
              <a:rPr lang="en-US" sz="2400" dirty="0" smtClean="0"/>
              <a:t> and Collins function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796" y="794782"/>
            <a:ext cx="8449434" cy="5624590"/>
          </a:xfrm>
        </p:spPr>
        <p:txBody>
          <a:bodyPr/>
          <a:lstStyle/>
          <a:p>
            <a:r>
              <a:rPr lang="en-US" dirty="0" smtClean="0"/>
              <a:t>Collins asymmetry in SIDIS</a:t>
            </a:r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endParaRPr lang="en-US" dirty="0"/>
          </a:p>
          <a:p>
            <a:r>
              <a:rPr lang="en-US" dirty="0" smtClean="0"/>
              <a:t>Collins asymmetry in </a:t>
            </a:r>
            <a:r>
              <a:rPr lang="en-US" dirty="0" err="1" smtClean="0"/>
              <a:t>dihadron</a:t>
            </a:r>
            <a:r>
              <a:rPr lang="en-US" dirty="0" smtClean="0"/>
              <a:t> production in </a:t>
            </a:r>
            <a:r>
              <a:rPr lang="en-US" dirty="0" err="1" smtClean="0"/>
              <a:t>e+e</a:t>
            </a:r>
            <a:r>
              <a:rPr lang="en-US" dirty="0" smtClean="0"/>
              <a:t>- collisions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6" name="Picture 5" descr="hermes_proton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818" y="1046425"/>
            <a:ext cx="4193959" cy="2840353"/>
          </a:xfrm>
          <a:prstGeom prst="rect">
            <a:avLst/>
          </a:prstGeom>
        </p:spPr>
      </p:pic>
      <p:pic>
        <p:nvPicPr>
          <p:cNvPr id="7" name="Picture 6" descr="babar_A0UC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946" y="3987046"/>
            <a:ext cx="4189782" cy="283752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570095" y="824239"/>
            <a:ext cx="31279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 smtClean="0">
                <a:solidFill>
                  <a:srgbClr val="0000FF"/>
                </a:solidFill>
              </a:rPr>
              <a:t>Prokudin</a:t>
            </a:r>
            <a:r>
              <a:rPr lang="en-US" sz="1400" dirty="0" smtClean="0">
                <a:solidFill>
                  <a:srgbClr val="0000FF"/>
                </a:solidFill>
              </a:rPr>
              <a:t>, Kang, Sun, Yuan, 14, 15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529946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Extraction of Collins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Collins function extracted from experiments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6" name="Picture 5" descr="collins_comparison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172" y="1530754"/>
            <a:ext cx="6280677" cy="425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370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Lots of data from RHIC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Spin asymmetry is also observed for processes in </a:t>
            </a:r>
            <a:r>
              <a:rPr lang="en-US" dirty="0" err="1" smtClean="0"/>
              <a:t>p+p</a:t>
            </a:r>
            <a:r>
              <a:rPr lang="en-US" dirty="0" smtClean="0"/>
              <a:t> collisions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" name="Picture 5" descr="fig4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808" y="688005"/>
            <a:ext cx="4582192" cy="5929896"/>
          </a:xfrm>
          <a:prstGeom prst="rect">
            <a:avLst/>
          </a:prstGeom>
        </p:spPr>
      </p:pic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796" y="1937734"/>
            <a:ext cx="4047343" cy="2954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53263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formalism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2700"/>
            <a:r>
              <a:rPr lang="en-US" dirty="0"/>
              <a:t>To understand these asymmetries, one needs a formalism called collinear twist-3 factorization</a:t>
            </a:r>
          </a:p>
          <a:p>
            <a:r>
              <a:rPr lang="en-US" dirty="0" smtClean="0"/>
              <a:t>It applies in different kinematic domain, but is consistent with the TMD factorization approach in the overlap region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35" y="2416973"/>
            <a:ext cx="6760915" cy="40191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674325" y="2422346"/>
            <a:ext cx="30032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 smtClean="0">
                <a:solidFill>
                  <a:srgbClr val="0000FF"/>
                </a:solidFill>
              </a:rPr>
              <a:t>Ji</a:t>
            </a:r>
            <a:r>
              <a:rPr lang="en-US" sz="1400" dirty="0" smtClean="0">
                <a:solidFill>
                  <a:srgbClr val="0000FF"/>
                </a:solidFill>
              </a:rPr>
              <a:t>, </a:t>
            </a:r>
            <a:r>
              <a:rPr lang="en-US" sz="1400" dirty="0" err="1" smtClean="0">
                <a:solidFill>
                  <a:srgbClr val="0000FF"/>
                </a:solidFill>
              </a:rPr>
              <a:t>Qiu</a:t>
            </a:r>
            <a:r>
              <a:rPr lang="en-US" sz="1400" dirty="0" smtClean="0">
                <a:solidFill>
                  <a:srgbClr val="0000FF"/>
                </a:solidFill>
              </a:rPr>
              <a:t>, </a:t>
            </a:r>
            <a:r>
              <a:rPr lang="en-US" sz="1400" dirty="0" err="1" smtClean="0">
                <a:solidFill>
                  <a:srgbClr val="0000FF"/>
                </a:solidFill>
              </a:rPr>
              <a:t>Vogelsang</a:t>
            </a:r>
            <a:r>
              <a:rPr lang="en-US" sz="1400" dirty="0" smtClean="0">
                <a:solidFill>
                  <a:srgbClr val="0000FF"/>
                </a:solidFill>
              </a:rPr>
              <a:t>, Yuan, PRL, 06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60724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50% Experiments are on spin structure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25" y="767423"/>
            <a:ext cx="8376862" cy="543138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02654" y="6282195"/>
            <a:ext cx="33995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 smtClean="0">
                <a:solidFill>
                  <a:srgbClr val="0000FF"/>
                </a:solidFill>
              </a:rPr>
              <a:t>McKeown</a:t>
            </a:r>
            <a:r>
              <a:rPr lang="en-US" sz="1400" dirty="0" smtClean="0">
                <a:solidFill>
                  <a:srgbClr val="0000FF"/>
                </a:solidFill>
              </a:rPr>
              <a:t>, talk at QCD evolution 2014</a:t>
            </a:r>
            <a:endParaRPr lang="en-US" sz="1400" dirty="0">
              <a:solidFill>
                <a:srgbClr val="0000FF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7976200" y="4091215"/>
            <a:ext cx="514656" cy="526143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62131" y="3343415"/>
            <a:ext cx="514656" cy="526143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28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Gauge link: where does it come from?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Existence of the </a:t>
            </a:r>
            <a:r>
              <a:rPr lang="en-US" dirty="0" err="1" smtClean="0"/>
              <a:t>Sivers</a:t>
            </a:r>
            <a:r>
              <a:rPr lang="en-US" dirty="0" smtClean="0"/>
              <a:t> function (also Boer-Mulders) relies on the interaction between the active </a:t>
            </a:r>
            <a:r>
              <a:rPr lang="en-US" dirty="0" err="1" smtClean="0"/>
              <a:t>parton</a:t>
            </a:r>
            <a:r>
              <a:rPr lang="en-US" dirty="0" smtClean="0"/>
              <a:t> and the remnant of the hadron</a:t>
            </a:r>
          </a:p>
          <a:p>
            <a:pPr lvl="1"/>
            <a:r>
              <a:rPr lang="en-US" dirty="0" smtClean="0"/>
              <a:t>SIDIS: final-state interaction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349250" lvl="1" indent="0">
              <a:buNone/>
            </a:pPr>
            <a:endParaRPr lang="en-US" dirty="0"/>
          </a:p>
          <a:p>
            <a:pPr lvl="1"/>
            <a:r>
              <a:rPr lang="en-US" dirty="0" err="1" smtClean="0"/>
              <a:t>Drell</a:t>
            </a:r>
            <a:r>
              <a:rPr lang="en-US" dirty="0" smtClean="0"/>
              <a:t>-Yan: initial-state interaction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1259" y="3137945"/>
            <a:ext cx="2108200" cy="368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63538"/>
            <a:ext cx="7354578" cy="9974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36" y="4320489"/>
            <a:ext cx="7354578" cy="9919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796" y="3075027"/>
            <a:ext cx="4850261" cy="8378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003" y="5460664"/>
            <a:ext cx="4757166" cy="87509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8250" y="5675492"/>
            <a:ext cx="2108200" cy="3429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86236" y="3506245"/>
            <a:ext cx="1789422" cy="195434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65649" y="5487885"/>
            <a:ext cx="668161" cy="39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389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JLab</a:t>
            </a:r>
            <a:r>
              <a:rPr lang="en-US" dirty="0" smtClean="0"/>
              <a:t> 12 and EIC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err="1" smtClean="0"/>
              <a:t>JLab</a:t>
            </a:r>
            <a:r>
              <a:rPr lang="en-US" sz="2200" dirty="0" smtClean="0"/>
              <a:t> 12 will mainly deliver the nucleon structure in the valence region (relatively large x)</a:t>
            </a:r>
          </a:p>
          <a:p>
            <a:r>
              <a:rPr lang="en-US" sz="2200" dirty="0" smtClean="0"/>
              <a:t>EIC will study the nucleon structure for sea quark and gluons (relatively small x)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30</a:t>
            </a:fld>
            <a:endParaRPr lang="en-US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17"/>
          <a:stretch/>
        </p:blipFill>
        <p:spPr bwMode="auto">
          <a:xfrm>
            <a:off x="6560883" y="2971419"/>
            <a:ext cx="2116619" cy="315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51" y="2989950"/>
            <a:ext cx="5797489" cy="313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830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QCD perturbation theory has been very successful in interpreting and predicting high energy scattering process</a:t>
            </a:r>
          </a:p>
          <a:p>
            <a:r>
              <a:rPr lang="en-US" dirty="0" smtClean="0"/>
              <a:t>It provides a solid framework to extract information about hadron structure</a:t>
            </a:r>
          </a:p>
          <a:p>
            <a:r>
              <a:rPr lang="en-US" dirty="0" err="1" smtClean="0"/>
              <a:t>JLab</a:t>
            </a:r>
            <a:r>
              <a:rPr lang="en-US" dirty="0" smtClean="0"/>
              <a:t> 12 has exciting experimental program on nucleon spin structure, with 10+ years program; after that, EIC is the highest recommendation for the new construction in nuclear physics – bright future</a:t>
            </a:r>
          </a:p>
          <a:p>
            <a:r>
              <a:rPr lang="en-US" dirty="0" smtClean="0"/>
              <a:t>Bright future: make up your own mind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191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315" y="1309941"/>
            <a:ext cx="1228100" cy="4692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Non-universality of the </a:t>
            </a:r>
            <a:r>
              <a:rPr lang="en-US" dirty="0" err="1" smtClean="0"/>
              <a:t>Sivers</a:t>
            </a:r>
            <a:r>
              <a:rPr lang="en-US" dirty="0" smtClean="0"/>
              <a:t>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gauge link for gauge invariant TMDs in SIDIS and DY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  <a:p>
            <a:r>
              <a:rPr lang="en-US" dirty="0" err="1" smtClean="0"/>
              <a:t>Sivers</a:t>
            </a:r>
            <a:r>
              <a:rPr lang="en-US" dirty="0" smtClean="0"/>
              <a:t> function and its sign change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48494"/>
            <a:ext cx="9144000" cy="5834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778608"/>
            <a:ext cx="7620000" cy="1930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100" y="1736496"/>
            <a:ext cx="6769100" cy="1968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96" y="4428630"/>
            <a:ext cx="7581900" cy="6350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068" y="5429608"/>
            <a:ext cx="5393214" cy="517615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4538117" y="5340711"/>
            <a:ext cx="402701" cy="820946"/>
          </a:xfrm>
          <a:prstGeom prst="ellipse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192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TMD work domain and experimental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TMD factorization works in the domain where there are two observed momenta in the process, such as SIDIS, DY, </a:t>
            </a:r>
            <a:r>
              <a:rPr lang="en-US" dirty="0" err="1" smtClean="0"/>
              <a:t>e+e</a:t>
            </a:r>
            <a:r>
              <a:rPr lang="en-US" dirty="0" smtClean="0"/>
              <a:t>- </a:t>
            </a:r>
          </a:p>
          <a:p>
            <a:r>
              <a:rPr lang="en-US" dirty="0" smtClean="0"/>
              <a:t>Q &gt;&gt; </a:t>
            </a:r>
            <a:r>
              <a:rPr lang="en-US" dirty="0" err="1" smtClean="0"/>
              <a:t>qt</a:t>
            </a:r>
            <a:r>
              <a:rPr lang="en-US" dirty="0" smtClean="0"/>
              <a:t>: Q is large to ensure the use of </a:t>
            </a:r>
            <a:r>
              <a:rPr lang="en-US" dirty="0" err="1" smtClean="0"/>
              <a:t>pQCD</a:t>
            </a:r>
            <a:r>
              <a:rPr lang="en-US" dirty="0" smtClean="0"/>
              <a:t>, </a:t>
            </a:r>
            <a:r>
              <a:rPr lang="en-US" dirty="0" err="1" smtClean="0"/>
              <a:t>qt</a:t>
            </a:r>
            <a:r>
              <a:rPr lang="en-US" dirty="0" smtClean="0"/>
              <a:t> is much smaller such that it is sensitive to </a:t>
            </a:r>
            <a:r>
              <a:rPr lang="en-US" dirty="0" err="1" smtClean="0"/>
              <a:t>parton’s</a:t>
            </a:r>
            <a:r>
              <a:rPr lang="en-US" dirty="0" smtClean="0"/>
              <a:t> transverse momentum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974" y="2984718"/>
            <a:ext cx="2978966" cy="14894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0940" y="2984718"/>
            <a:ext cx="2425066" cy="1820926"/>
          </a:xfrm>
          <a:prstGeom prst="rect">
            <a:avLst/>
          </a:prstGeom>
        </p:spPr>
      </p:pic>
      <p:pic>
        <p:nvPicPr>
          <p:cNvPr id="7" name="Picture 8" descr="angle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2871"/>
          <a:stretch>
            <a:fillRect/>
          </a:stretch>
        </p:blipFill>
        <p:spPr bwMode="auto">
          <a:xfrm>
            <a:off x="548801" y="2984718"/>
            <a:ext cx="2629282" cy="14732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6466081" y="4865288"/>
            <a:ext cx="2336149" cy="649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e</a:t>
            </a:r>
            <a:r>
              <a:rPr lang="en-US" b="1" baseline="30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+</a:t>
            </a:r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+e</a:t>
            </a:r>
            <a:r>
              <a:rPr lang="en-US" b="1" baseline="30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-</a:t>
            </a:r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→h1+h2+X</a:t>
            </a:r>
          </a:p>
          <a:p>
            <a:pPr algn="ctr"/>
            <a:r>
              <a:rPr lang="en-US" b="1" dirty="0" smtClean="0">
                <a:ln w="1905"/>
                <a:solidFill>
                  <a:srgbClr val="008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Belle, </a:t>
            </a:r>
            <a:r>
              <a:rPr lang="en-US" b="1" dirty="0" err="1" smtClean="0">
                <a:ln w="1905"/>
                <a:solidFill>
                  <a:srgbClr val="008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BarBar</a:t>
            </a:r>
            <a:endParaRPr lang="en-US" b="1" dirty="0">
              <a:ln w="1905"/>
              <a:solidFill>
                <a:srgbClr val="008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8801" y="4802787"/>
            <a:ext cx="24674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SIDIS</a:t>
            </a:r>
          </a:p>
          <a:p>
            <a:pPr algn="ctr"/>
            <a:r>
              <a:rPr lang="en-US" b="1" dirty="0" err="1" smtClean="0">
                <a:ln w="1905"/>
                <a:solidFill>
                  <a:srgbClr val="008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JLab</a:t>
            </a:r>
            <a:r>
              <a:rPr lang="en-US" b="1" dirty="0" smtClean="0">
                <a:ln w="1905"/>
                <a:solidFill>
                  <a:srgbClr val="008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12, HERMES, </a:t>
            </a:r>
          </a:p>
          <a:p>
            <a:pPr algn="ctr"/>
            <a:r>
              <a:rPr lang="en-US" b="1" dirty="0" smtClean="0">
                <a:ln w="1905"/>
                <a:solidFill>
                  <a:srgbClr val="008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COMPASS</a:t>
            </a:r>
            <a:endParaRPr lang="en-US" b="1" dirty="0">
              <a:ln w="1905"/>
              <a:solidFill>
                <a:srgbClr val="008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78083" y="4883222"/>
            <a:ext cx="3364107" cy="652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Drell</a:t>
            </a:r>
            <a:r>
              <a:rPr lang="en-US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-Yan</a:t>
            </a:r>
          </a:p>
          <a:p>
            <a:pPr algn="ctr"/>
            <a:r>
              <a:rPr lang="en-US" b="1" dirty="0" smtClean="0">
                <a:ln w="1905"/>
                <a:solidFill>
                  <a:srgbClr val="008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COMPASS, </a:t>
            </a:r>
            <a:r>
              <a:rPr lang="en-US" b="1" dirty="0" err="1" smtClean="0">
                <a:ln w="1905"/>
                <a:solidFill>
                  <a:srgbClr val="008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Fermilab</a:t>
            </a:r>
            <a:r>
              <a:rPr lang="en-US" b="1" dirty="0" smtClean="0">
                <a:ln w="1905"/>
                <a:solidFill>
                  <a:srgbClr val="008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, RHIC</a:t>
            </a:r>
            <a:endParaRPr lang="en-US" b="1" dirty="0">
              <a:ln w="1905"/>
              <a:solidFill>
                <a:srgbClr val="008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68302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Access TMDs from SIDIS: </a:t>
            </a:r>
            <a:r>
              <a:rPr lang="en-US" sz="2400" dirty="0" smtClean="0">
                <a:solidFill>
                  <a:srgbClr val="FF0000"/>
                </a:solidFill>
              </a:rPr>
              <a:t>see notes for calculations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Separation of different TMD contributions, e.g., </a:t>
            </a:r>
            <a:r>
              <a:rPr lang="en-US" dirty="0" err="1" smtClean="0"/>
              <a:t>Sivers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Collins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Sivres</a:t>
            </a:r>
            <a:r>
              <a:rPr lang="en-US" dirty="0" smtClean="0"/>
              <a:t> effect (simple </a:t>
            </a:r>
            <a:r>
              <a:rPr lang="en-US" dirty="0" err="1" smtClean="0"/>
              <a:t>parton</a:t>
            </a:r>
            <a:r>
              <a:rPr lang="en-US" dirty="0" smtClean="0"/>
              <a:t> model): TMDs are independent of Q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43" y="4040392"/>
            <a:ext cx="8877681" cy="565785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9" y="4835298"/>
            <a:ext cx="6930136" cy="627380"/>
          </a:xfrm>
          <a:prstGeom prst="rect">
            <a:avLst/>
          </a:prstGeom>
        </p:spPr>
      </p:pic>
      <p:pic>
        <p:nvPicPr>
          <p:cNvPr id="8" name="Picture 8" descr="angle.png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2871"/>
          <a:stretch>
            <a:fillRect/>
          </a:stretch>
        </p:blipFill>
        <p:spPr bwMode="auto">
          <a:xfrm>
            <a:off x="352796" y="1320740"/>
            <a:ext cx="3924300" cy="2198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4509" y="1632857"/>
            <a:ext cx="5744007" cy="534616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>
            <a:off x="3711108" y="5426392"/>
            <a:ext cx="1368891" cy="8209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8" y="5522354"/>
            <a:ext cx="8455152" cy="658241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121" y="6215743"/>
            <a:ext cx="3390900" cy="55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0729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Extraction of </a:t>
            </a:r>
            <a:r>
              <a:rPr lang="en-US" dirty="0" err="1" smtClean="0"/>
              <a:t>Sivers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Extraction of </a:t>
            </a:r>
            <a:r>
              <a:rPr lang="en-US" dirty="0" err="1" smtClean="0"/>
              <a:t>Sivers</a:t>
            </a:r>
            <a:r>
              <a:rPr lang="en-US" dirty="0" smtClean="0"/>
              <a:t> function from SIDIS: </a:t>
            </a:r>
            <a:r>
              <a:rPr lang="en-US" dirty="0" err="1" smtClean="0"/>
              <a:t>JLab</a:t>
            </a:r>
            <a:r>
              <a:rPr lang="en-US" dirty="0" smtClean="0"/>
              <a:t>, HERMES, COMPASS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5048497" y="1800285"/>
            <a:ext cx="3753733" cy="3258975"/>
            <a:chOff x="3702218" y="1239271"/>
            <a:chExt cx="4382840" cy="3657620"/>
          </a:xfrm>
        </p:grpSpPr>
        <p:pic>
          <p:nvPicPr>
            <p:cNvPr id="6" name="Picture 5" descr="f1tperp.eps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1179" y="1239271"/>
              <a:ext cx="3133879" cy="3200914"/>
            </a:xfrm>
            <a:prstGeom prst="rect">
              <a:avLst/>
            </a:prstGeom>
          </p:spPr>
        </p:pic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43840" y="4757191"/>
              <a:ext cx="165100" cy="139700"/>
            </a:xfrm>
            <a:prstGeom prst="rect">
              <a:avLst/>
            </a:prstGeom>
          </p:spPr>
        </p:pic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8624" y="4440185"/>
              <a:ext cx="526145" cy="251635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40657" y="4440185"/>
              <a:ext cx="526145" cy="251635"/>
            </a:xfrm>
            <a:prstGeom prst="rect">
              <a:avLst/>
            </a:prstGeom>
          </p:spPr>
        </p:pic>
        <p:pic>
          <p:nvPicPr>
            <p:cNvPr id="10" name="Picture 9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2117" y="4499876"/>
              <a:ext cx="102941" cy="194445"/>
            </a:xfrm>
            <a:prstGeom prst="rect">
              <a:avLst/>
            </a:prstGeom>
          </p:spPr>
        </p:pic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26324" y="3173769"/>
              <a:ext cx="480393" cy="194445"/>
            </a:xfrm>
            <a:prstGeom prst="rect">
              <a:avLst/>
            </a:prstGeom>
          </p:spPr>
        </p:pic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73325" y="3753192"/>
              <a:ext cx="468955" cy="194445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7553" y="4305431"/>
              <a:ext cx="125817" cy="194445"/>
            </a:xfrm>
            <a:prstGeom prst="rect">
              <a:avLst/>
            </a:prstGeom>
          </p:spPr>
        </p:pic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7442" y="2546366"/>
              <a:ext cx="686276" cy="194445"/>
            </a:xfrm>
            <a:prstGeom prst="rect">
              <a:avLst/>
            </a:prstGeom>
          </p:spPr>
        </p:pic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78880" y="1953964"/>
              <a:ext cx="674838" cy="194445"/>
            </a:xfrm>
            <a:prstGeom prst="rect">
              <a:avLst/>
            </a:prstGeom>
          </p:spPr>
        </p:pic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0900" y="1318841"/>
              <a:ext cx="125817" cy="194445"/>
            </a:xfrm>
            <a:prstGeom prst="rect">
              <a:avLst/>
            </a:prstGeom>
          </p:spPr>
        </p:pic>
        <p:pic>
          <p:nvPicPr>
            <p:cNvPr id="17" name="Picture 16" descr="latex-image-1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378368" y="2472260"/>
              <a:ext cx="1066800" cy="419100"/>
            </a:xfrm>
            <a:prstGeom prst="rect">
              <a:avLst/>
            </a:prstGeom>
          </p:spPr>
        </p:pic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37409" y="1817386"/>
            <a:ext cx="4884813" cy="3117399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6584003" y="2236745"/>
            <a:ext cx="51996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u</a:t>
            </a:r>
            <a:endParaRPr lang="en-US" sz="4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595463" y="3492962"/>
            <a:ext cx="53181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</a:t>
            </a:r>
            <a:endParaRPr lang="en-US" sz="4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623274" y="1294398"/>
            <a:ext cx="33563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 smtClean="0">
                <a:solidFill>
                  <a:srgbClr val="0000FF"/>
                </a:solidFill>
              </a:rPr>
              <a:t>Gamberg</a:t>
            </a:r>
            <a:r>
              <a:rPr lang="en-US" sz="1400" dirty="0" smtClean="0">
                <a:solidFill>
                  <a:srgbClr val="0000FF"/>
                </a:solidFill>
              </a:rPr>
              <a:t>, Kang, </a:t>
            </a:r>
            <a:r>
              <a:rPr lang="en-US" sz="1400" dirty="0" err="1" smtClean="0">
                <a:solidFill>
                  <a:srgbClr val="0000FF"/>
                </a:solidFill>
              </a:rPr>
              <a:t>Prokudin</a:t>
            </a:r>
            <a:r>
              <a:rPr lang="en-US" sz="1400" dirty="0" smtClean="0">
                <a:solidFill>
                  <a:srgbClr val="0000FF"/>
                </a:solidFill>
              </a:rPr>
              <a:t>, PRL 2013</a:t>
            </a:r>
            <a:endParaRPr lang="en-US" sz="1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891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the outcome: d quark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Distortion from </a:t>
            </a:r>
            <a:r>
              <a:rPr lang="en-US" dirty="0" err="1" smtClean="0"/>
              <a:t>Sivers</a:t>
            </a:r>
            <a:r>
              <a:rPr lang="en-US" dirty="0" smtClean="0"/>
              <a:t> effect: positive = left preference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 descr="simfuudq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24" y="2005315"/>
            <a:ext cx="4143430" cy="3630510"/>
          </a:xfrm>
          <a:prstGeom prst="rect">
            <a:avLst/>
          </a:prstGeom>
        </p:spPr>
      </p:pic>
      <p:pic>
        <p:nvPicPr>
          <p:cNvPr id="6" name="Picture 5" descr="simsumdq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800" y="2005315"/>
            <a:ext cx="4143430" cy="363051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361926" y="5635825"/>
            <a:ext cx="199044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Unpolarized</a:t>
            </a:r>
            <a:endParaRPr lang="en-US" sz="2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954070" y="5617835"/>
            <a:ext cx="353669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Transversely polarized</a:t>
            </a:r>
            <a:endParaRPr lang="en-US" sz="2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6691015" y="1270153"/>
            <a:ext cx="0" cy="588603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oval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814" y="5458667"/>
            <a:ext cx="279400" cy="279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21" y="3350668"/>
            <a:ext cx="266700" cy="3175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950" y="5412567"/>
            <a:ext cx="2794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478" y="3375727"/>
            <a:ext cx="266700" cy="3175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515" y="1268203"/>
            <a:ext cx="3048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211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outcome: </a:t>
            </a:r>
            <a:r>
              <a:rPr lang="en-US" dirty="0" smtClean="0"/>
              <a:t>u </a:t>
            </a:r>
            <a:r>
              <a:rPr lang="en-US" dirty="0"/>
              <a:t>quark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566" y="966389"/>
            <a:ext cx="8449434" cy="5624590"/>
          </a:xfrm>
        </p:spPr>
        <p:txBody>
          <a:bodyPr/>
          <a:lstStyle/>
          <a:p>
            <a:r>
              <a:rPr lang="en-US" dirty="0" smtClean="0"/>
              <a:t>Distortion for u quark: negative = right preference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73320-B7C5-2046-BB1A-66D7C60C4B11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4" descr="simsu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7593" y="2227011"/>
            <a:ext cx="4094637" cy="3651319"/>
          </a:xfrm>
          <a:prstGeom prst="rect">
            <a:avLst/>
          </a:prstGeom>
        </p:spPr>
      </p:pic>
      <p:pic>
        <p:nvPicPr>
          <p:cNvPr id="6" name="Picture 5" descr="simfuu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42" y="2227011"/>
            <a:ext cx="4094637" cy="3651319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6721992" y="1533485"/>
            <a:ext cx="0" cy="588603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oval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361926" y="5899155"/>
            <a:ext cx="199044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Unpolarized</a:t>
            </a:r>
            <a:endParaRPr lang="en-US" sz="2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954070" y="5881165"/>
            <a:ext cx="353669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Transversely polarized</a:t>
            </a:r>
            <a:endParaRPr lang="en-US" sz="2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9" y="5614343"/>
            <a:ext cx="279400" cy="2794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314" y="3609667"/>
            <a:ext cx="266700" cy="3175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31" y="5659235"/>
            <a:ext cx="279400" cy="2794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65" y="3542775"/>
            <a:ext cx="266700" cy="317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856" y="1474304"/>
            <a:ext cx="3048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28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</a:majorFont>
      <a:minorFont>
        <a:latin typeface="News Gothic MT"/>
        <a:ea typeface=""/>
        <a:cs typeface=""/>
        <a:font script="Jpan" typeface="ＭＳ Ｐゴシック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9326</TotalTime>
  <Words>1222</Words>
  <Application>Microsoft Macintosh PowerPoint</Application>
  <PresentationFormat>On-screen Show (4:3)</PresentationFormat>
  <Paragraphs>190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Breeze</vt:lpstr>
      <vt:lpstr>QCD structure of the nucleon and spin physics Lecture 5 &amp; 6: TMD factorization and phenomenology</vt:lpstr>
      <vt:lpstr>Operator analysis</vt:lpstr>
      <vt:lpstr>Gauge link: where does it come from?</vt:lpstr>
      <vt:lpstr>Non-universality of the Sivers function</vt:lpstr>
      <vt:lpstr>TMD work domain and experimental access</vt:lpstr>
      <vt:lpstr>Access TMDs from SIDIS: see notes for calculations</vt:lpstr>
      <vt:lpstr>Extraction of Sivers functions</vt:lpstr>
      <vt:lpstr>Understanding the outcome: d quark</vt:lpstr>
      <vt:lpstr>Understanding the outcome: u quark</vt:lpstr>
      <vt:lpstr>Example prediction: Drell-Yan</vt:lpstr>
      <vt:lpstr>Energy dependence of TMDs</vt:lpstr>
      <vt:lpstr>QCD evolution: meaning</vt:lpstr>
      <vt:lpstr>QCD evolution of collinear PDFs</vt:lpstr>
      <vt:lpstr>Main difference between collinear and TMD evolution</vt:lpstr>
      <vt:lpstr>TMD evolution</vt:lpstr>
      <vt:lpstr>TMD evolution works: multiplicity distribution in SIDIS</vt:lpstr>
      <vt:lpstr>TMD evolution works: Drell-Yan and W/Z production</vt:lpstr>
      <vt:lpstr>Extract Sivers function with energy evolution</vt:lpstr>
      <vt:lpstr>Effect of QCD evolution</vt:lpstr>
      <vt:lpstr>Effect of the evolution</vt:lpstr>
      <vt:lpstr>Visualization for u-quark</vt:lpstr>
      <vt:lpstr>3D view: d quark</vt:lpstr>
      <vt:lpstr>3D view: u quark</vt:lpstr>
      <vt:lpstr>DY Sivers asymmetry with energy evolution</vt:lpstr>
      <vt:lpstr>Phenomenology of transversity and Collins function</vt:lpstr>
      <vt:lpstr>Extraction of Collins function</vt:lpstr>
      <vt:lpstr>Lots of data from RHIC</vt:lpstr>
      <vt:lpstr>Another formalism</vt:lpstr>
      <vt:lpstr> 50% Experiments are on spin structure</vt:lpstr>
      <vt:lpstr>JLab 12 and EIC</vt:lpstr>
      <vt:lpstr>Summary</vt:lpstr>
    </vt:vector>
  </TitlesOfParts>
  <Company>Temple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Zein-Eddine Meziani</dc:creator>
  <cp:lastModifiedBy>Zhongbo Kang</cp:lastModifiedBy>
  <cp:revision>473</cp:revision>
  <cp:lastPrinted>2014-02-24T15:55:07Z</cp:lastPrinted>
  <dcterms:created xsi:type="dcterms:W3CDTF">2014-06-24T12:03:33Z</dcterms:created>
  <dcterms:modified xsi:type="dcterms:W3CDTF">2015-06-04T12:57:47Z</dcterms:modified>
</cp:coreProperties>
</file>

<file path=docProps/thumbnail.jpeg>
</file>